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8" r:id="rId3"/>
    <p:sldId id="285" r:id="rId4"/>
    <p:sldId id="287" r:id="rId5"/>
    <p:sldId id="290" r:id="rId6"/>
    <p:sldId id="293" r:id="rId7"/>
    <p:sldId id="352" r:id="rId8"/>
    <p:sldId id="353" r:id="rId9"/>
    <p:sldId id="350" r:id="rId10"/>
    <p:sldId id="295" r:id="rId11"/>
    <p:sldId id="305" r:id="rId12"/>
    <p:sldId id="355" r:id="rId13"/>
    <p:sldId id="351" r:id="rId14"/>
    <p:sldId id="291" r:id="rId15"/>
    <p:sldId id="309" r:id="rId16"/>
    <p:sldId id="306" r:id="rId17"/>
    <p:sldId id="307" r:id="rId18"/>
    <p:sldId id="311" r:id="rId19"/>
    <p:sldId id="312" r:id="rId20"/>
    <p:sldId id="310" r:id="rId21"/>
    <p:sldId id="354" r:id="rId22"/>
    <p:sldId id="340" r:id="rId23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/>
    <p:restoredTop sz="97697" autoAdjust="0"/>
  </p:normalViewPr>
  <p:slideViewPr>
    <p:cSldViewPr>
      <p:cViewPr varScale="1">
        <p:scale>
          <a:sx n="114" d="100"/>
          <a:sy n="114" d="100"/>
        </p:scale>
        <p:origin x="221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63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say, Mekala" userId="0367757f-0967-486e-a5fe-732c3a632a04" providerId="ADAL" clId="{84BAA13F-8735-4696-B481-53793386761F}"/>
    <pc:docChg chg="modSld">
      <pc:chgData name="Soosay, Mekala" userId="0367757f-0967-486e-a5fe-732c3a632a04" providerId="ADAL" clId="{84BAA13F-8735-4696-B481-53793386761F}" dt="2019-09-19T16:34:39.436" v="25" actId="20577"/>
      <pc:docMkLst>
        <pc:docMk/>
      </pc:docMkLst>
      <pc:sldChg chg="modSp">
        <pc:chgData name="Soosay, Mekala" userId="0367757f-0967-486e-a5fe-732c3a632a04" providerId="ADAL" clId="{84BAA13F-8735-4696-B481-53793386761F}" dt="2019-09-19T16:32:05.769" v="0" actId="20577"/>
        <pc:sldMkLst>
          <pc:docMk/>
          <pc:sldMk cId="3727038795" sldId="306"/>
        </pc:sldMkLst>
        <pc:spChg chg="mod">
          <ac:chgData name="Soosay, Mekala" userId="0367757f-0967-486e-a5fe-732c3a632a04" providerId="ADAL" clId="{84BAA13F-8735-4696-B481-53793386761F}" dt="2019-09-19T16:32:05.769" v="0" actId="20577"/>
          <ac:spMkLst>
            <pc:docMk/>
            <pc:sldMk cId="3727038795" sldId="306"/>
            <ac:spMk id="11" creationId="{00000000-0000-0000-0000-000000000000}"/>
          </ac:spMkLst>
        </pc:spChg>
      </pc:sldChg>
      <pc:sldChg chg="modSp">
        <pc:chgData name="Soosay, Mekala" userId="0367757f-0967-486e-a5fe-732c3a632a04" providerId="ADAL" clId="{84BAA13F-8735-4696-B481-53793386761F}" dt="2019-09-19T16:34:39.436" v="25" actId="20577"/>
        <pc:sldMkLst>
          <pc:docMk/>
          <pc:sldMk cId="2405524050" sldId="340"/>
        </pc:sldMkLst>
        <pc:spChg chg="mod">
          <ac:chgData name="Soosay, Mekala" userId="0367757f-0967-486e-a5fe-732c3a632a04" providerId="ADAL" clId="{84BAA13F-8735-4696-B481-53793386761F}" dt="2019-09-19T16:34:39.436" v="25" actId="20577"/>
          <ac:spMkLst>
            <pc:docMk/>
            <pc:sldMk cId="2405524050" sldId="340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B4CA7-1E36-4D3A-BF59-474136D12D8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9FA53-6A2C-410B-B4FA-C13E0F1A30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96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1D562-0D5C-435E-9357-B9B377C8C52E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027F-71BB-46FF-AF24-C58B560BB56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76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123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5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06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582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34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1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35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338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821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06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08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753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927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96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672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50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6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54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28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0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027F-71BB-46FF-AF24-C58B560BB56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3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8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4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110E92B7-DFE2-4456-9262-B12894F723C4}" type="datetimeFigureOut">
              <a:rPr lang="en-US" smtClean="0"/>
              <a:pPr/>
              <a:t>9/19/2019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extLst/>
          </a:lstStyle>
          <a:p>
            <a:fld id="{FF66CCDB-A618-418B-99E0-2C428A3EBBF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accent4">
              <a:lumMod val="20000"/>
              <a:lumOff val="80000"/>
            </a:schemeClr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accent4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422704" cy="1829761"/>
          </a:xfrm>
        </p:spPr>
        <p:txBody>
          <a:bodyPr>
            <a:normAutofit fontScale="90000"/>
          </a:bodyPr>
          <a:lstStyle/>
          <a:p>
            <a:pPr algn="l"/>
            <a:r>
              <a:rPr lang="en-GB" sz="4000" dirty="0">
                <a:latin typeface="Arial Rounded MT Bold" panose="020F0704030504030204" pitchFamily="34" charset="0"/>
              </a:rPr>
              <a:t>Fundamentals of Computer Science </a:t>
            </a:r>
            <a:r>
              <a:rPr lang="en-GB" dirty="0">
                <a:latin typeface="Arial Rounded MT Bold" panose="020F0704030504030204" pitchFamily="34" charset="0"/>
              </a:rPr>
              <a:t>COMPUTATIONAL THINKING </a:t>
            </a:r>
            <a:br>
              <a:rPr lang="en-GB" dirty="0">
                <a:latin typeface="Arial Rounded MT Bold" panose="020F0704030504030204" pitchFamily="34" charset="0"/>
              </a:rPr>
            </a:br>
            <a:r>
              <a:rPr lang="en-GB" sz="4000" dirty="0">
                <a:latin typeface="Arial Rounded MT Bold" panose="020F0704030504030204" pitchFamily="34" charset="0"/>
              </a:rPr>
              <a:t>Delving Deeper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Encapsulation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79296" cy="936104"/>
          </a:xfrm>
        </p:spPr>
        <p:txBody>
          <a:bodyPr>
            <a:noAutofit/>
          </a:bodyPr>
          <a:lstStyle/>
          <a:p>
            <a:r>
              <a:rPr lang="en-GB" sz="2400" dirty="0"/>
              <a:t>A common concept in computing. Sometimes referred to </a:t>
            </a:r>
            <a:r>
              <a:rPr lang="en-GB" sz="2400" i="1" dirty="0"/>
              <a:t>as information hiding.</a:t>
            </a:r>
          </a:p>
          <a:p>
            <a:endParaRPr lang="en-GB" sz="2400" i="1" dirty="0"/>
          </a:p>
          <a:p>
            <a:r>
              <a:rPr lang="en-GB" sz="2400" i="1" dirty="0"/>
              <a:t>Encapsulate</a:t>
            </a:r>
            <a:r>
              <a:rPr lang="en-GB" sz="2400" dirty="0"/>
              <a:t> as to enclose (something) or put in a capsule.</a:t>
            </a:r>
          </a:p>
          <a:p>
            <a:endParaRPr lang="en-GB" sz="2400" dirty="0"/>
          </a:p>
          <a:p>
            <a:r>
              <a:rPr lang="en-GB" sz="2400" dirty="0"/>
              <a:t>In computer science, we define encapsulation as providing an interface for (a piece of software or hardware) to allow or simplify access for the user.</a:t>
            </a:r>
          </a:p>
          <a:p>
            <a:pPr>
              <a:buNone/>
            </a:pPr>
            <a:endParaRPr lang="en-GB" sz="1600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GB" sz="16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492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Encapsulation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79296" cy="936104"/>
          </a:xfrm>
        </p:spPr>
        <p:txBody>
          <a:bodyPr>
            <a:noAutofit/>
          </a:bodyPr>
          <a:lstStyle/>
          <a:p>
            <a:r>
              <a:rPr lang="en-GB" sz="2400" dirty="0"/>
              <a:t>The vending machine as an example.</a:t>
            </a:r>
          </a:p>
          <a:p>
            <a:endParaRPr lang="en-GB" sz="2400" dirty="0"/>
          </a:p>
          <a:p>
            <a:r>
              <a:rPr lang="en-GB" sz="2400" dirty="0"/>
              <a:t>The following functionality is encapsulated:</a:t>
            </a:r>
          </a:p>
          <a:p>
            <a:pPr lvl="1"/>
            <a:r>
              <a:rPr lang="en-GB" sz="2000" dirty="0"/>
              <a:t>Prompt for (more) cash.</a:t>
            </a:r>
          </a:p>
          <a:p>
            <a:pPr lvl="1"/>
            <a:r>
              <a:rPr lang="en-GB" sz="2000" dirty="0"/>
              <a:t>Correct product is dispensed.</a:t>
            </a:r>
          </a:p>
          <a:p>
            <a:pPr lvl="1"/>
            <a:r>
              <a:rPr lang="en-GB" sz="2000" dirty="0"/>
              <a:t>Correct change is dispensed. </a:t>
            </a:r>
          </a:p>
          <a:p>
            <a:pPr lvl="1"/>
            <a:endParaRPr lang="en-GB" sz="2000" dirty="0"/>
          </a:p>
          <a:p>
            <a:pPr>
              <a:buNone/>
            </a:pPr>
            <a:endParaRPr lang="en-GB" sz="1600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GB" sz="1600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107124"/>
            <a:ext cx="2186468" cy="56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8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Encapsulation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79296" cy="936104"/>
          </a:xfrm>
        </p:spPr>
        <p:txBody>
          <a:bodyPr>
            <a:noAutofit/>
          </a:bodyPr>
          <a:lstStyle/>
          <a:p>
            <a:pPr lvl="1"/>
            <a:endParaRPr lang="en-GB" sz="2000" dirty="0"/>
          </a:p>
          <a:p>
            <a:pPr>
              <a:buNone/>
            </a:pPr>
            <a:endParaRPr lang="en-GB" sz="1600" dirty="0">
              <a:solidFill>
                <a:srgbClr val="FFFF00"/>
              </a:solidFill>
            </a:endParaRPr>
          </a:p>
          <a:p>
            <a:pPr>
              <a:buNone/>
            </a:pPr>
            <a:r>
              <a:rPr lang="en-GB" sz="1600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74569"/>
            <a:ext cx="6204494" cy="245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088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https://brilliant.org/wiki/object-oriented-programming/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7185"/>
            <a:ext cx="8579296" cy="936104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/>
              <a:t>Encapsulation in OOP: Java</a:t>
            </a:r>
          </a:p>
          <a:p>
            <a:endParaRPr lang="en-GB" sz="2400" dirty="0"/>
          </a:p>
          <a:p>
            <a:r>
              <a:rPr lang="en-GB" sz="2400" dirty="0"/>
              <a:t>Class is a blueprint for creating objects, where objects inherit properties of classes</a:t>
            </a:r>
          </a:p>
          <a:p>
            <a:endParaRPr lang="en-GB" sz="2400" dirty="0"/>
          </a:p>
          <a:p>
            <a:r>
              <a:rPr lang="en-GB" sz="2400" dirty="0"/>
              <a:t>Objects encapsulate complexity</a:t>
            </a:r>
          </a:p>
          <a:p>
            <a:endParaRPr lang="en-GB" sz="2000" dirty="0"/>
          </a:p>
          <a:p>
            <a:pPr>
              <a:buFont typeface="Wingdings 3"/>
              <a:buNone/>
            </a:pPr>
            <a:endParaRPr lang="en-GB" sz="1600" dirty="0">
              <a:solidFill>
                <a:srgbClr val="FFFF00"/>
              </a:solidFill>
            </a:endParaRPr>
          </a:p>
          <a:p>
            <a:pPr>
              <a:buFont typeface="Wingdings 3"/>
              <a:buNone/>
            </a:pPr>
            <a:r>
              <a:rPr lang="en-GB" sz="16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6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Encapsulation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4114800" cy="936104"/>
          </a:xfrm>
        </p:spPr>
        <p:txBody>
          <a:bodyPr>
            <a:noAutofit/>
          </a:bodyPr>
          <a:lstStyle/>
          <a:p>
            <a:r>
              <a:rPr lang="en-GB" sz="2400" dirty="0"/>
              <a:t>The vending </a:t>
            </a:r>
            <a:r>
              <a:rPr lang="en-GB" sz="2400"/>
              <a:t>machine application </a:t>
            </a:r>
            <a:r>
              <a:rPr lang="en-GB" sz="2400" dirty="0"/>
              <a:t>in Java</a:t>
            </a:r>
          </a:p>
          <a:p>
            <a:pPr>
              <a:buNone/>
            </a:pPr>
            <a:endParaRPr lang="en-GB" sz="24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GB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1340768"/>
            <a:ext cx="3816424" cy="5386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800" dirty="0"/>
              <a:t>/*some methods have been omitted in this code snippet*/</a:t>
            </a:r>
          </a:p>
          <a:p>
            <a:endParaRPr lang="en-GB" sz="800" dirty="0"/>
          </a:p>
          <a:p>
            <a:r>
              <a:rPr lang="en-GB" sz="800" b="1" dirty="0"/>
              <a:t>public class </a:t>
            </a:r>
            <a:r>
              <a:rPr lang="en-GB" sz="800" dirty="0" err="1"/>
              <a:t>VendingMachine</a:t>
            </a:r>
            <a:r>
              <a:rPr lang="en-GB" sz="800" dirty="0"/>
              <a:t> {</a:t>
            </a:r>
            <a:br>
              <a:rPr lang="en-GB" sz="800" i="1" dirty="0"/>
            </a:br>
            <a:r>
              <a:rPr lang="en-GB" sz="800" i="1" dirty="0"/>
              <a:t>    </a:t>
            </a:r>
            <a:r>
              <a:rPr lang="en-GB" sz="800" b="1" dirty="0"/>
              <a:t>private double </a:t>
            </a:r>
            <a:r>
              <a:rPr lang="en-GB" sz="800" b="1" dirty="0" err="1"/>
              <a:t>CrispsCost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private double </a:t>
            </a:r>
            <a:r>
              <a:rPr lang="en-GB" sz="800" b="1" dirty="0" err="1"/>
              <a:t>ChocolateCost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private double </a:t>
            </a:r>
            <a:r>
              <a:rPr lang="en-GB" sz="800" b="1" dirty="0" err="1"/>
              <a:t>changeFromLastPurchase</a:t>
            </a:r>
            <a:r>
              <a:rPr lang="en-GB" sz="800" b="1" dirty="0"/>
              <a:t> </a:t>
            </a:r>
            <a:r>
              <a:rPr lang="en-GB" sz="800" dirty="0"/>
              <a:t>= 0;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public </a:t>
            </a:r>
            <a:r>
              <a:rPr lang="en-GB" sz="800" dirty="0" err="1"/>
              <a:t>VendingMachine</a:t>
            </a:r>
            <a:r>
              <a:rPr lang="en-GB" sz="800" dirty="0"/>
              <a:t> (</a:t>
            </a:r>
            <a:r>
              <a:rPr lang="en-GB" sz="800" b="1" dirty="0"/>
              <a:t>double </a:t>
            </a:r>
            <a:r>
              <a:rPr lang="en-GB" sz="800" dirty="0" err="1"/>
              <a:t>CrispsCost</a:t>
            </a:r>
            <a:r>
              <a:rPr lang="en-GB" sz="800" dirty="0"/>
              <a:t>, </a:t>
            </a:r>
            <a:r>
              <a:rPr lang="en-GB" sz="800" b="1" dirty="0"/>
              <a:t>double </a:t>
            </a:r>
            <a:r>
              <a:rPr lang="en-GB" sz="800" dirty="0" err="1"/>
              <a:t>ChocolateCost</a:t>
            </a:r>
            <a:r>
              <a:rPr lang="en-GB" sz="800" dirty="0"/>
              <a:t>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 err="1"/>
              <a:t>this</a:t>
            </a:r>
            <a:r>
              <a:rPr lang="en-GB" sz="800" dirty="0" err="1"/>
              <a:t>.</a:t>
            </a:r>
            <a:r>
              <a:rPr lang="en-GB" sz="800" b="1" dirty="0" err="1"/>
              <a:t>CrispsCost</a:t>
            </a:r>
            <a:r>
              <a:rPr lang="en-GB" sz="800" b="1" dirty="0"/>
              <a:t> </a:t>
            </a:r>
            <a:r>
              <a:rPr lang="en-GB" sz="800" dirty="0"/>
              <a:t>= </a:t>
            </a:r>
            <a:r>
              <a:rPr lang="en-GB" sz="800" dirty="0" err="1"/>
              <a:t>CrispsCost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 err="1"/>
              <a:t>this</a:t>
            </a:r>
            <a:r>
              <a:rPr lang="en-GB" sz="800" dirty="0" err="1"/>
              <a:t>.</a:t>
            </a:r>
            <a:r>
              <a:rPr lang="en-GB" sz="800" b="1" dirty="0" err="1"/>
              <a:t>ChocolateCost</a:t>
            </a:r>
            <a:r>
              <a:rPr lang="en-GB" sz="800" b="1" dirty="0"/>
              <a:t> </a:t>
            </a:r>
            <a:r>
              <a:rPr lang="en-GB" sz="800" dirty="0"/>
              <a:t>= </a:t>
            </a:r>
            <a:r>
              <a:rPr lang="en-GB" sz="800" dirty="0" err="1"/>
              <a:t>ChocolateCost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public double </a:t>
            </a:r>
            <a:r>
              <a:rPr lang="en-GB" sz="800" dirty="0" err="1"/>
              <a:t>getCrispsCost</a:t>
            </a:r>
            <a:r>
              <a:rPr lang="en-GB" sz="800" dirty="0"/>
              <a:t>(){ </a:t>
            </a:r>
            <a:r>
              <a:rPr lang="en-GB" sz="800" b="1" dirty="0"/>
              <a:t>return </a:t>
            </a:r>
            <a:r>
              <a:rPr lang="en-GB" sz="800" b="1" dirty="0" err="1"/>
              <a:t>CrispsCost</a:t>
            </a:r>
            <a:r>
              <a:rPr lang="en-GB" sz="800" dirty="0"/>
              <a:t>; }</a:t>
            </a: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public double </a:t>
            </a:r>
            <a:r>
              <a:rPr lang="en-GB" sz="800" dirty="0" err="1"/>
              <a:t>getChocolateCost</a:t>
            </a:r>
            <a:r>
              <a:rPr lang="en-GB" sz="800" dirty="0"/>
              <a:t>(){ </a:t>
            </a:r>
            <a:r>
              <a:rPr lang="en-GB" sz="800" b="1" dirty="0"/>
              <a:t>return </a:t>
            </a:r>
            <a:r>
              <a:rPr lang="en-GB" sz="800" b="1" dirty="0" err="1"/>
              <a:t>ChocolateCost</a:t>
            </a:r>
            <a:r>
              <a:rPr lang="en-GB" sz="800" dirty="0"/>
              <a:t>;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public void </a:t>
            </a:r>
            <a:r>
              <a:rPr lang="en-GB" sz="800" dirty="0" err="1"/>
              <a:t>buyItem</a:t>
            </a:r>
            <a:r>
              <a:rPr lang="en-GB" sz="800" dirty="0"/>
              <a:t>(String </a:t>
            </a:r>
            <a:r>
              <a:rPr lang="en-GB" sz="800" dirty="0" err="1"/>
              <a:t>whichItem</a:t>
            </a:r>
            <a:r>
              <a:rPr lang="en-GB" sz="800" dirty="0"/>
              <a:t>, </a:t>
            </a:r>
            <a:r>
              <a:rPr lang="en-GB" sz="800" b="1" dirty="0"/>
              <a:t>double </a:t>
            </a:r>
            <a:r>
              <a:rPr lang="en-GB" sz="800" dirty="0"/>
              <a:t>payment){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dirty="0" err="1"/>
              <a:t>resetLastPurchaseChange</a:t>
            </a:r>
            <a:r>
              <a:rPr lang="en-GB" sz="800" dirty="0"/>
              <a:t>();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if</a:t>
            </a:r>
            <a:r>
              <a:rPr lang="en-GB" sz="800" dirty="0"/>
              <a:t>(</a:t>
            </a:r>
            <a:r>
              <a:rPr lang="en-GB" sz="800" dirty="0" err="1"/>
              <a:t>itemExists</a:t>
            </a:r>
            <a:r>
              <a:rPr lang="en-GB" sz="800" dirty="0"/>
              <a:t>(</a:t>
            </a:r>
            <a:r>
              <a:rPr lang="en-GB" sz="800" dirty="0" err="1"/>
              <a:t>whichItem</a:t>
            </a:r>
            <a:r>
              <a:rPr lang="en-GB" sz="800" dirty="0"/>
              <a:t>)) {</a:t>
            </a: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if</a:t>
            </a:r>
            <a:r>
              <a:rPr lang="en-GB" sz="800" dirty="0"/>
              <a:t>(</a:t>
            </a:r>
            <a:r>
              <a:rPr lang="en-GB" sz="800" dirty="0" err="1"/>
              <a:t>paymentIsEnough</a:t>
            </a:r>
            <a:r>
              <a:rPr lang="en-GB" sz="800" dirty="0"/>
              <a:t>(</a:t>
            </a:r>
            <a:r>
              <a:rPr lang="en-GB" sz="800" dirty="0" err="1"/>
              <a:t>whichItem</a:t>
            </a:r>
            <a:r>
              <a:rPr lang="en-GB" sz="800" dirty="0"/>
              <a:t>, payment)) {</a:t>
            </a:r>
            <a:br>
              <a:rPr lang="en-GB" sz="800" dirty="0"/>
            </a:br>
            <a:r>
              <a:rPr lang="en-GB" sz="800" dirty="0"/>
              <a:t>                </a:t>
            </a:r>
            <a:r>
              <a:rPr lang="en-GB" sz="800" dirty="0" err="1"/>
              <a:t>dispenseItem</a:t>
            </a:r>
            <a:r>
              <a:rPr lang="en-GB" sz="800" dirty="0"/>
              <a:t>(</a:t>
            </a:r>
            <a:r>
              <a:rPr lang="en-GB" sz="800" dirty="0" err="1"/>
              <a:t>whichItem</a:t>
            </a:r>
            <a:r>
              <a:rPr lang="en-GB" sz="800" dirty="0"/>
              <a:t>);</a:t>
            </a:r>
            <a:br>
              <a:rPr lang="en-GB" sz="800" dirty="0"/>
            </a:br>
            <a:r>
              <a:rPr lang="en-GB" sz="800" dirty="0"/>
              <a:t>                </a:t>
            </a:r>
            <a:r>
              <a:rPr lang="en-GB" sz="800" dirty="0" err="1"/>
              <a:t>calculateChange</a:t>
            </a:r>
            <a:r>
              <a:rPr lang="en-GB" sz="800" dirty="0"/>
              <a:t>(</a:t>
            </a:r>
            <a:r>
              <a:rPr lang="en-GB" sz="800" dirty="0" err="1"/>
              <a:t>whichItem</a:t>
            </a:r>
            <a:r>
              <a:rPr lang="en-GB" sz="800" dirty="0"/>
              <a:t>, payment);</a:t>
            </a:r>
            <a:br>
              <a:rPr lang="en-GB" sz="800" dirty="0"/>
            </a:br>
            <a:r>
              <a:rPr lang="en-GB" sz="800" dirty="0"/>
              <a:t>            } </a:t>
            </a:r>
            <a:r>
              <a:rPr lang="en-GB" sz="800" b="1" dirty="0"/>
              <a:t>else </a:t>
            </a:r>
            <a:r>
              <a:rPr lang="en-GB" sz="800" dirty="0"/>
              <a:t>{ </a:t>
            </a:r>
            <a:r>
              <a:rPr lang="en-GB" sz="800" dirty="0" err="1"/>
              <a:t>alertUser</a:t>
            </a:r>
            <a:r>
              <a:rPr lang="en-GB" sz="800" dirty="0"/>
              <a:t>(</a:t>
            </a:r>
            <a:r>
              <a:rPr lang="en-GB" sz="800" dirty="0" err="1"/>
              <a:t>whichItem</a:t>
            </a:r>
            <a:r>
              <a:rPr lang="en-GB" sz="800" dirty="0"/>
              <a:t>, payment); }</a:t>
            </a:r>
            <a:br>
              <a:rPr lang="en-GB" sz="800" dirty="0"/>
            </a:br>
            <a:r>
              <a:rPr lang="en-GB" sz="800" dirty="0"/>
              <a:t>        }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public double </a:t>
            </a:r>
            <a:r>
              <a:rPr lang="en-GB" sz="800" dirty="0" err="1"/>
              <a:t>getChange</a:t>
            </a:r>
            <a:r>
              <a:rPr lang="en-GB" sz="800" dirty="0"/>
              <a:t>()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return </a:t>
            </a:r>
            <a:r>
              <a:rPr lang="en-GB" sz="800" b="1" dirty="0" err="1"/>
              <a:t>changeFromLastPurchase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private </a:t>
            </a:r>
            <a:r>
              <a:rPr lang="en-GB" sz="800" b="1" dirty="0" err="1"/>
              <a:t>boolean</a:t>
            </a:r>
            <a:r>
              <a:rPr lang="en-GB" sz="800" b="1" dirty="0"/>
              <a:t> </a:t>
            </a:r>
            <a:r>
              <a:rPr lang="en-GB" sz="800" dirty="0" err="1"/>
              <a:t>paymentIsEnough</a:t>
            </a:r>
            <a:r>
              <a:rPr lang="en-GB" sz="800" dirty="0"/>
              <a:t>(String </a:t>
            </a:r>
            <a:r>
              <a:rPr lang="en-GB" sz="800" dirty="0" err="1"/>
              <a:t>whichItem</a:t>
            </a:r>
            <a:r>
              <a:rPr lang="en-GB" sz="800" dirty="0"/>
              <a:t>, </a:t>
            </a:r>
            <a:r>
              <a:rPr lang="en-GB" sz="800" b="1" dirty="0"/>
              <a:t>double </a:t>
            </a:r>
            <a:r>
              <a:rPr lang="en-GB" sz="800" dirty="0"/>
              <a:t>payment)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b="1" dirty="0"/>
              <a:t>if</a:t>
            </a:r>
            <a:r>
              <a:rPr lang="en-GB" sz="800" dirty="0"/>
              <a:t>(</a:t>
            </a:r>
            <a:r>
              <a:rPr lang="en-GB" sz="800" dirty="0" err="1"/>
              <a:t>whichItem.equals</a:t>
            </a:r>
            <a:r>
              <a:rPr lang="en-GB" sz="800" dirty="0"/>
              <a:t>(</a:t>
            </a:r>
            <a:r>
              <a:rPr lang="en-GB" sz="800" b="1" dirty="0"/>
              <a:t>"Crisps"</a:t>
            </a:r>
            <a:r>
              <a:rPr lang="en-GB" sz="800" dirty="0"/>
              <a:t>)) {</a:t>
            </a: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return </a:t>
            </a:r>
            <a:r>
              <a:rPr lang="en-GB" sz="800" dirty="0"/>
              <a:t>payment &gt;= </a:t>
            </a:r>
            <a:r>
              <a:rPr lang="en-GB" sz="800" b="1" dirty="0" err="1"/>
              <a:t>CrispsCost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    } </a:t>
            </a:r>
            <a:r>
              <a:rPr lang="en-GB" sz="800" b="1" dirty="0"/>
              <a:t>else if </a:t>
            </a:r>
            <a:r>
              <a:rPr lang="en-GB" sz="800" dirty="0"/>
              <a:t>(</a:t>
            </a:r>
            <a:r>
              <a:rPr lang="en-GB" sz="800" dirty="0" err="1"/>
              <a:t>whichItem.equals</a:t>
            </a:r>
            <a:r>
              <a:rPr lang="en-GB" sz="800" dirty="0"/>
              <a:t>(</a:t>
            </a:r>
            <a:r>
              <a:rPr lang="en-GB" sz="800" b="1" dirty="0"/>
              <a:t>"Chocolate"</a:t>
            </a:r>
            <a:r>
              <a:rPr lang="en-GB" sz="800" dirty="0"/>
              <a:t>)) {</a:t>
            </a:r>
            <a:br>
              <a:rPr lang="en-GB" sz="800" dirty="0"/>
            </a:br>
            <a:r>
              <a:rPr lang="en-GB" sz="800" dirty="0"/>
              <a:t>            </a:t>
            </a:r>
            <a:r>
              <a:rPr lang="en-GB" sz="800" b="1" dirty="0"/>
              <a:t>return </a:t>
            </a:r>
            <a:r>
              <a:rPr lang="en-GB" sz="800" dirty="0"/>
              <a:t>payment &gt;= </a:t>
            </a:r>
            <a:r>
              <a:rPr lang="en-GB" sz="800" b="1" dirty="0" err="1"/>
              <a:t>ChocolateCost</a:t>
            </a:r>
            <a:r>
              <a:rPr lang="en-GB" sz="800" dirty="0"/>
              <a:t>;</a:t>
            </a:r>
            <a:br>
              <a:rPr lang="en-GB" sz="800" dirty="0"/>
            </a:br>
            <a:r>
              <a:rPr lang="en-GB" sz="800" dirty="0"/>
              <a:t>        } </a:t>
            </a:r>
            <a:r>
              <a:rPr lang="en-GB" sz="800" b="1" dirty="0"/>
              <a:t>else </a:t>
            </a:r>
            <a:r>
              <a:rPr lang="en-GB" sz="800" dirty="0"/>
              <a:t>{ </a:t>
            </a:r>
            <a:r>
              <a:rPr lang="en-GB" sz="800" b="1" dirty="0"/>
              <a:t>return false</a:t>
            </a:r>
            <a:r>
              <a:rPr lang="en-GB" sz="800" dirty="0"/>
              <a:t>; }</a:t>
            </a:r>
            <a:br>
              <a:rPr lang="en-GB" sz="800" dirty="0"/>
            </a:br>
            <a:r>
              <a:rPr lang="en-GB" sz="800" dirty="0"/>
              <a:t>    }</a:t>
            </a:r>
            <a:br>
              <a:rPr lang="en-GB" sz="800" dirty="0"/>
            </a:br>
            <a:br>
              <a:rPr lang="en-GB" sz="800" dirty="0"/>
            </a:br>
            <a:r>
              <a:rPr lang="en-GB" sz="800" dirty="0"/>
              <a:t>    </a:t>
            </a:r>
            <a:r>
              <a:rPr lang="en-GB" sz="800" b="1" dirty="0"/>
              <a:t>private void </a:t>
            </a:r>
            <a:r>
              <a:rPr lang="en-GB" sz="800" dirty="0" err="1"/>
              <a:t>dispenseItem</a:t>
            </a:r>
            <a:r>
              <a:rPr lang="en-GB" sz="800" dirty="0"/>
              <a:t>(String </a:t>
            </a:r>
            <a:r>
              <a:rPr lang="en-GB" sz="800" dirty="0" err="1"/>
              <a:t>whichItem</a:t>
            </a:r>
            <a:r>
              <a:rPr lang="en-GB" sz="800" dirty="0"/>
              <a:t>) {</a:t>
            </a:r>
            <a:br>
              <a:rPr lang="en-GB" sz="800" dirty="0"/>
            </a:br>
            <a:r>
              <a:rPr lang="en-GB" sz="800" dirty="0"/>
              <a:t>        </a:t>
            </a:r>
            <a:r>
              <a:rPr lang="en-GB" sz="800" dirty="0" err="1"/>
              <a:t>System.</a:t>
            </a:r>
            <a:r>
              <a:rPr lang="en-GB" sz="800" b="1" i="1" dirty="0" err="1"/>
              <a:t>out</a:t>
            </a:r>
            <a:r>
              <a:rPr lang="en-GB" sz="800" dirty="0" err="1"/>
              <a:t>.println</a:t>
            </a:r>
            <a:r>
              <a:rPr lang="en-GB" sz="800" dirty="0"/>
              <a:t>(</a:t>
            </a:r>
            <a:r>
              <a:rPr lang="en-GB" sz="800" b="1" dirty="0"/>
              <a:t>"Here's your " </a:t>
            </a:r>
            <a:r>
              <a:rPr lang="en-GB" sz="800" dirty="0"/>
              <a:t>+ </a:t>
            </a:r>
            <a:r>
              <a:rPr lang="en-GB" sz="800" dirty="0" err="1"/>
              <a:t>whichItem</a:t>
            </a:r>
            <a:r>
              <a:rPr lang="en-GB" sz="800" dirty="0"/>
              <a:t>);</a:t>
            </a:r>
            <a:br>
              <a:rPr lang="en-GB" sz="800" dirty="0"/>
            </a:br>
            <a:r>
              <a:rPr lang="en-GB" sz="800" dirty="0"/>
              <a:t>    }</a:t>
            </a:r>
          </a:p>
          <a:p>
            <a:r>
              <a:rPr lang="en-GB" sz="800" dirty="0"/>
              <a:t>    ...</a:t>
            </a:r>
            <a:br>
              <a:rPr lang="en-GB" sz="800" dirty="0"/>
            </a:br>
            <a:r>
              <a:rPr lang="en-GB" sz="800" dirty="0"/>
              <a:t>}</a:t>
            </a:r>
          </a:p>
          <a:p>
            <a:endParaRPr lang="en-GB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2" y="2545159"/>
            <a:ext cx="3619500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504" y="477740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https://brilliant.org/wiki/object-oriented-programming/</a:t>
            </a:r>
          </a:p>
        </p:txBody>
      </p:sp>
    </p:spTree>
    <p:extLst>
      <p:ext uri="{BB962C8B-B14F-4D97-AF65-F5344CB8AC3E}">
        <p14:creationId xmlns:p14="http://schemas.microsoft.com/office/powerpoint/2010/main" val="2676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435280" cy="4525963"/>
          </a:xfrm>
        </p:spPr>
        <p:txBody>
          <a:bodyPr>
            <a:noAutofit/>
          </a:bodyPr>
          <a:lstStyle/>
          <a:p>
            <a:r>
              <a:rPr lang="en-GB" sz="2400" dirty="0"/>
              <a:t>What makes an algorithm?</a:t>
            </a:r>
          </a:p>
          <a:p>
            <a:endParaRPr lang="en-GB" sz="2400" dirty="0"/>
          </a:p>
          <a:p>
            <a:r>
              <a:rPr lang="en-GB" sz="2400" dirty="0"/>
              <a:t>It is a set of instructions of how to do something and the order they must be done.</a:t>
            </a:r>
          </a:p>
          <a:p>
            <a:endParaRPr lang="en-GB" sz="2400" dirty="0"/>
          </a:p>
          <a:p>
            <a:r>
              <a:rPr lang="en-GB" sz="2400" dirty="0"/>
              <a:t>Are solutions to problems.</a:t>
            </a:r>
          </a:p>
          <a:p>
            <a:endParaRPr lang="en-GB" sz="2400" dirty="0"/>
          </a:p>
          <a:p>
            <a:r>
              <a:rPr lang="en-GB" sz="2400" dirty="0"/>
              <a:t>Has 3 properties:</a:t>
            </a:r>
          </a:p>
          <a:p>
            <a:pPr lvl="1"/>
            <a:r>
              <a:rPr lang="en-GB" sz="2000" dirty="0"/>
              <a:t>An algorithm consists of a step-by-step list of instructions.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An algorithm is a finite process – guaranteed to finish at some point!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An algorithm should solve any instance of the problem that might arise.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0"/>
            <a:ext cx="1666875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3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507288" cy="4525963"/>
          </a:xfrm>
        </p:spPr>
        <p:txBody>
          <a:bodyPr>
            <a:noAutofit/>
          </a:bodyPr>
          <a:lstStyle/>
          <a:p>
            <a:r>
              <a:rPr lang="en-GB" sz="2400" dirty="0"/>
              <a:t>Not all lists of rules are algorithms!</a:t>
            </a:r>
          </a:p>
          <a:p>
            <a:endParaRPr lang="en-GB" sz="2400" dirty="0"/>
          </a:p>
          <a:p>
            <a:r>
              <a:rPr lang="en-GB" sz="2400" dirty="0"/>
              <a:t>Think of notices</a:t>
            </a:r>
          </a:p>
          <a:p>
            <a:endParaRPr lang="en-GB" sz="2400" dirty="0"/>
          </a:p>
          <a:p>
            <a:r>
              <a:rPr lang="en-GB" sz="2400" dirty="0"/>
              <a:t>Think of Google fastest route</a:t>
            </a:r>
          </a:p>
          <a:p>
            <a:endParaRPr lang="en-GB" sz="2400" dirty="0"/>
          </a:p>
          <a:p>
            <a:r>
              <a:rPr lang="en-GB" sz="2400" dirty="0"/>
              <a:t>Algorithms are about how, not what.</a:t>
            </a: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  <a:p>
            <a:pPr>
              <a:buNone/>
            </a:pPr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0"/>
            <a:ext cx="1666875" cy="1700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581128"/>
            <a:ext cx="4399660" cy="1603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18" y="1975446"/>
            <a:ext cx="2554707" cy="19881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088" y="624949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https://www.theguardian.com/technology/blog/2010/dec/02/google-algorithm-bad-retailers-downgrade</a:t>
            </a:r>
          </a:p>
        </p:txBody>
      </p:sp>
    </p:spTree>
    <p:extLst>
      <p:ext uri="{BB962C8B-B14F-4D97-AF65-F5344CB8AC3E}">
        <p14:creationId xmlns:p14="http://schemas.microsoft.com/office/powerpoint/2010/main" val="381803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147248" cy="4525963"/>
          </a:xfrm>
        </p:spPr>
        <p:txBody>
          <a:bodyPr>
            <a:noAutofit/>
          </a:bodyPr>
          <a:lstStyle/>
          <a:p>
            <a:r>
              <a:rPr lang="en-GB" sz="2400" dirty="0"/>
              <a:t>Some real-world applications:</a:t>
            </a:r>
          </a:p>
          <a:p>
            <a:endParaRPr lang="en-GB" sz="2400" dirty="0"/>
          </a:p>
          <a:p>
            <a:pPr lvl="1"/>
            <a:r>
              <a:rPr lang="en-GB" sz="2000" dirty="0"/>
              <a:t>Dealing with lost packets when using Wi-Fi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Getting your credit-card details securely to an online store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Google search and ranking of webpages</a:t>
            </a:r>
          </a:p>
          <a:p>
            <a:endParaRPr lang="en-GB" sz="2400" dirty="0"/>
          </a:p>
          <a:p>
            <a:pPr lvl="1"/>
            <a:endParaRPr lang="en-GB" sz="2400" dirty="0"/>
          </a:p>
          <a:p>
            <a:endParaRPr lang="en-GB" sz="2800" dirty="0"/>
          </a:p>
          <a:p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5" y="0"/>
            <a:ext cx="1666875" cy="170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484784"/>
            <a:ext cx="3960440" cy="10630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536" y="1340768"/>
            <a:ext cx="41382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this puzzle where you need to move all black pieces to positions 0, 1 and 2 and all white pieces to positions 4, 5 and 6.  </a:t>
            </a:r>
          </a:p>
          <a:p>
            <a:pPr algn="just"/>
            <a:r>
              <a:rPr lang="en-GB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are allowed to move a piece one empty position forward OR jump the piece two empty positions forward.</a:t>
            </a:r>
          </a:p>
        </p:txBody>
      </p:sp>
      <p:sp>
        <p:nvSpPr>
          <p:cNvPr id="6" name="Rectangle 5"/>
          <p:cNvSpPr/>
          <p:nvPr/>
        </p:nvSpPr>
        <p:spPr>
          <a:xfrm>
            <a:off x="4889167" y="2780928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15-step algorithm for solving the puzzle is as follows: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Move the piece in square 2 to square 3.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Jump the piece in square 4 to square 2.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Move the piece in square 5 to square 4.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Jump the piece in square 3 to square 5.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Jump the piece in square 1 to square 3.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Move the piece in square 0 to square 1.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Jump the piece in square 2 to square 0.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Jump the piece in square 4 to square 2.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 Jump the piece in square 6 to square 4.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Move the piece in square 5 to square 6.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Jump the piece in square 3 to square 5.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 Jump the piece in square 1 to square 3.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 Move the piece in square 2 to square 1.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Jump the piece in square 4 to square 2.</a:t>
            </a:r>
          </a:p>
          <a:p>
            <a:r>
              <a:rPr lang="en-GB" sz="14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 Move the piece in square 3 to square 4.</a:t>
            </a:r>
          </a:p>
        </p:txBody>
      </p:sp>
    </p:spTree>
    <p:extLst>
      <p:ext uri="{BB962C8B-B14F-4D97-AF65-F5344CB8AC3E}">
        <p14:creationId xmlns:p14="http://schemas.microsoft.com/office/powerpoint/2010/main" val="139727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16" y="2929806"/>
            <a:ext cx="6268188" cy="35258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19" y="2063174"/>
            <a:ext cx="3840427" cy="2160240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627784" y="6497092"/>
            <a:ext cx="7344816" cy="676324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GB" sz="1400" dirty="0">
                <a:solidFill>
                  <a:srgbClr val="FFFF00"/>
                </a:solidFill>
              </a:rPr>
              <a:t>https://geekymedics.com/how-to-read-an-ecg/#2 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4784"/>
            <a:ext cx="8229600" cy="4525963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GB" sz="2400" dirty="0"/>
              <a:t>How to read an ECG</a:t>
            </a:r>
            <a:endParaRPr lang="en-GB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751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23528" y="1484784"/>
            <a:ext cx="7344816" cy="4525963"/>
          </a:xfrm>
        </p:spPr>
        <p:txBody>
          <a:bodyPr>
            <a:noAutofit/>
          </a:bodyPr>
          <a:lstStyle/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r>
              <a:rPr lang="en-GB" sz="1400" dirty="0">
                <a:solidFill>
                  <a:srgbClr val="FFFF00"/>
                </a:solidFill>
              </a:rPr>
              <a:t>https://www.technologyreview.com/s/535201/the-face-detection-algorithm-set-to-revolutionize-image-search/</a:t>
            </a:r>
          </a:p>
          <a:p>
            <a:endParaRPr lang="en-GB" sz="2400" dirty="0"/>
          </a:p>
          <a:p>
            <a:pPr lvl="1"/>
            <a:endParaRPr lang="en-GB" sz="2400" dirty="0"/>
          </a:p>
          <a:p>
            <a:endParaRPr lang="en-GB" sz="2800" dirty="0"/>
          </a:p>
          <a:p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866"/>
          <a:stretch/>
        </p:blipFill>
        <p:spPr>
          <a:xfrm>
            <a:off x="4380994" y="3598476"/>
            <a:ext cx="4305806" cy="2438128"/>
          </a:xfrm>
          <a:prstGeom prst="rect">
            <a:avLst/>
          </a:prstGeom>
        </p:spPr>
      </p:pic>
      <p:pic>
        <p:nvPicPr>
          <p:cNvPr id="1025" name="Picture 1" descr="Oscars Selfie by Bradley Coo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09637"/>
            <a:ext cx="4334450" cy="24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1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1752601"/>
            <a:ext cx="7126560" cy="3044551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Arial Rounded MT Bold" panose="020F0704030504030204" pitchFamily="34" charset="0"/>
              </a:rPr>
              <a:t>Please upload your presentation slides to </a:t>
            </a:r>
            <a:r>
              <a:rPr lang="en-GB" sz="4000" dirty="0" err="1">
                <a:latin typeface="Arial Rounded MT Bold" panose="020F0704030504030204" pitchFamily="34" charset="0"/>
              </a:rPr>
              <a:t>MyBeckett</a:t>
            </a:r>
            <a:r>
              <a:rPr lang="en-GB" sz="4000" dirty="0">
                <a:latin typeface="Arial Rounded MT Bold" panose="020F0704030504030204" pitchFamily="34" charset="0"/>
              </a:rPr>
              <a:t> after this lecture!</a:t>
            </a:r>
          </a:p>
        </p:txBody>
      </p:sp>
    </p:spTree>
    <p:extLst>
      <p:ext uri="{BB962C8B-B14F-4D97-AF65-F5344CB8AC3E}">
        <p14:creationId xmlns:p14="http://schemas.microsoft.com/office/powerpoint/2010/main" val="363601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468413"/>
            <a:ext cx="8011461" cy="403244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2000"/>
                  <a:satMod val="180000"/>
                </a:schemeClr>
              </a:gs>
              <a:gs pos="65000">
                <a:schemeClr val="accent5">
                  <a:tint val="32000"/>
                  <a:satMod val="250000"/>
                </a:schemeClr>
              </a:gs>
              <a:gs pos="100000">
                <a:schemeClr val="accent5">
                  <a:tint val="23000"/>
                  <a:satMod val="300000"/>
                </a:schemeClr>
              </a:gs>
            </a:gsLst>
            <a:lin ang="16200000" scaled="0"/>
            <a:tileRect/>
          </a:gradFill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Algorithms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51520" y="1484785"/>
            <a:ext cx="7416824" cy="720080"/>
          </a:xfrm>
        </p:spPr>
        <p:txBody>
          <a:bodyPr>
            <a:noAutofit/>
          </a:bodyPr>
          <a:lstStyle/>
          <a:p>
            <a:pPr marL="109728" indent="0">
              <a:buNone/>
            </a:pPr>
            <a:r>
              <a:rPr lang="en-GB" sz="2000" dirty="0">
                <a:solidFill>
                  <a:srgbClr val="FFFF00"/>
                </a:solidFill>
              </a:rPr>
              <a:t> </a:t>
            </a: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endParaRPr lang="en-GB" sz="2000" dirty="0">
              <a:solidFill>
                <a:srgbClr val="FFFF00"/>
              </a:solidFill>
            </a:endParaRPr>
          </a:p>
          <a:p>
            <a:pPr marL="109728" indent="0">
              <a:buNone/>
            </a:pPr>
            <a:r>
              <a:rPr lang="en-GB" sz="1400" dirty="0">
                <a:solidFill>
                  <a:srgbClr val="FFFF00"/>
                </a:solidFill>
              </a:rPr>
              <a:t>http://openbiometrics.org/</a:t>
            </a:r>
          </a:p>
          <a:p>
            <a:endParaRPr lang="en-GB" sz="2800" dirty="0"/>
          </a:p>
          <a:p>
            <a:endParaRPr lang="en-GB" sz="2400" dirty="0"/>
          </a:p>
          <a:p>
            <a:pPr lvl="1"/>
            <a:endParaRPr lang="en-GB" sz="2400" dirty="0"/>
          </a:p>
          <a:p>
            <a:endParaRPr lang="en-GB" sz="2800" dirty="0"/>
          </a:p>
          <a:p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9320"/>
            <a:ext cx="8299493" cy="40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8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PageRank - how Google calculates search results </a:t>
            </a:r>
          </a:p>
          <a:p>
            <a:endParaRPr lang="en-GB" sz="2400" dirty="0"/>
          </a:p>
          <a:p>
            <a:r>
              <a:rPr lang="en-GB" sz="2400" dirty="0"/>
              <a:t>Public key cryptography - keeping credit card data secure </a:t>
            </a:r>
          </a:p>
          <a:p>
            <a:endParaRPr lang="en-GB" sz="2400" dirty="0"/>
          </a:p>
          <a:p>
            <a:r>
              <a:rPr lang="en-GB" sz="2400" dirty="0"/>
              <a:t>Correcting reading errors in CDs</a:t>
            </a:r>
          </a:p>
          <a:p>
            <a:endParaRPr lang="en-GB" sz="2400" dirty="0"/>
          </a:p>
          <a:p>
            <a:r>
              <a:rPr lang="en-GB" sz="2400" dirty="0"/>
              <a:t>Protecting passwords </a:t>
            </a:r>
          </a:p>
          <a:p>
            <a:endParaRPr lang="en-GB" sz="2400" dirty="0"/>
          </a:p>
          <a:p>
            <a:r>
              <a:rPr lang="en-GB" sz="2400" dirty="0" err="1"/>
              <a:t>Perlin</a:t>
            </a:r>
            <a:r>
              <a:rPr lang="en-GB" sz="2400" dirty="0"/>
              <a:t> noise: generating landscapes in games </a:t>
            </a:r>
          </a:p>
          <a:p>
            <a:endParaRPr lang="en-GB" sz="2400" dirty="0"/>
          </a:p>
          <a:p>
            <a:r>
              <a:rPr lang="en-GB" sz="1400" dirty="0">
                <a:solidFill>
                  <a:srgbClr val="FFFF00"/>
                </a:solidFill>
              </a:rPr>
              <a:t>https://www.businessinsider.com/the-5-most-important-algorithms-in-tech-2013-10?IR=T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Important Algorithms in Tech </a:t>
            </a:r>
          </a:p>
        </p:txBody>
      </p:sp>
    </p:spTree>
    <p:extLst>
      <p:ext uri="{BB962C8B-B14F-4D97-AF65-F5344CB8AC3E}">
        <p14:creationId xmlns:p14="http://schemas.microsoft.com/office/powerpoint/2010/main" val="3717516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More key concepts next week!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229600" cy="1152128"/>
          </a:xfrm>
        </p:spPr>
        <p:txBody>
          <a:bodyPr>
            <a:noAutofit/>
          </a:bodyPr>
          <a:lstStyle/>
          <a:p>
            <a:r>
              <a:rPr lang="en-GB" sz="2400" dirty="0"/>
              <a:t>At the meantime, you have logic puzzles to solve for 2 weeks.</a:t>
            </a:r>
          </a:p>
          <a:p>
            <a:endParaRPr lang="en-GB" sz="2400" dirty="0"/>
          </a:p>
          <a:p>
            <a:r>
              <a:rPr lang="en-GB" sz="2400" dirty="0"/>
              <a:t>Puzzles similar to these will form your Phase Test questions - week beginning 2</a:t>
            </a:r>
            <a:r>
              <a:rPr lang="en-GB" sz="2400" baseline="30000" dirty="0"/>
              <a:t>nd</a:t>
            </a:r>
            <a:r>
              <a:rPr lang="en-GB" sz="2400" dirty="0"/>
              <a:t> December.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2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Very specific problem-solving skills</a:t>
            </a:r>
          </a:p>
          <a:p>
            <a:endParaRPr lang="en-GB" sz="2400" dirty="0"/>
          </a:p>
          <a:p>
            <a:pPr lvl="1"/>
            <a:r>
              <a:rPr lang="en-GB" sz="2000" dirty="0"/>
              <a:t>Formulate a problem as a computational problem (abstraction).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Construct a good computational solution for the problem (</a:t>
            </a:r>
            <a:r>
              <a:rPr lang="en-GB" sz="2000" dirty="0" err="1"/>
              <a:t>eg</a:t>
            </a:r>
            <a:r>
              <a:rPr lang="en-GB" sz="2000" dirty="0"/>
              <a:t>. an algorithm) or explain why there’s no solution.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 Problem-solving…the computational way!</a:t>
            </a:r>
          </a:p>
          <a:p>
            <a:pPr lvl="1"/>
            <a:endParaRPr lang="en-GB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Thinking</a:t>
            </a:r>
          </a:p>
        </p:txBody>
      </p:sp>
    </p:spTree>
    <p:extLst>
      <p:ext uri="{BB962C8B-B14F-4D97-AF65-F5344CB8AC3E}">
        <p14:creationId xmlns:p14="http://schemas.microsoft.com/office/powerpoint/2010/main" val="489307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Four key concepts of CT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 descr="The four cornerstones of computational thinking are decomposition, pattern, abstraction and algorithms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 bwMode="auto">
          <a:xfrm>
            <a:off x="827584" y="1268760"/>
            <a:ext cx="7848872" cy="530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55776" y="1612282"/>
            <a:ext cx="1766927" cy="2031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inherit"/>
              </a:rPr>
              <a:t>breaking down a complex problem or system into smaller, more manageable parts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5776" y="4581128"/>
            <a:ext cx="1529916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latin typeface="inherit"/>
              </a:rPr>
              <a:t>looking for similarities among and within problems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4221088"/>
            <a:ext cx="1637928" cy="2031325"/>
          </a:xfrm>
          <a:prstGeom prst="rect">
            <a:avLst/>
          </a:prstGeom>
          <a:solidFill>
            <a:srgbClr val="FFFF66"/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inherit"/>
              </a:rPr>
              <a:t>developing a step-by-step solution to the problem, or the rules to follow to solve the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44008" y="1530658"/>
            <a:ext cx="1564287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solidFill>
                  <a:srgbClr val="000000"/>
                </a:solidFill>
                <a:latin typeface="inherit"/>
              </a:rPr>
              <a:t>focusing on the important information only, ignoring irrelevant detail</a:t>
            </a:r>
          </a:p>
        </p:txBody>
      </p:sp>
    </p:spTree>
    <p:extLst>
      <p:ext uri="{BB962C8B-B14F-4D97-AF65-F5344CB8AC3E}">
        <p14:creationId xmlns:p14="http://schemas.microsoft.com/office/powerpoint/2010/main" val="19826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457200" y="1484784"/>
            <a:ext cx="8075240" cy="4525963"/>
          </a:xfrm>
        </p:spPr>
        <p:txBody>
          <a:bodyPr>
            <a:noAutofit/>
          </a:bodyPr>
          <a:lstStyle/>
          <a:p>
            <a:r>
              <a:rPr lang="en-GB" sz="2400" dirty="0"/>
              <a:t>A means of ignoring detail that is not of interest or unnecessary.</a:t>
            </a:r>
          </a:p>
          <a:p>
            <a:endParaRPr lang="en-GB" sz="2400" dirty="0"/>
          </a:p>
          <a:p>
            <a:r>
              <a:rPr lang="en-GB" sz="2400" dirty="0"/>
              <a:t>In programming, syntax would be a form of abstraction</a:t>
            </a:r>
          </a:p>
          <a:p>
            <a:endParaRPr lang="en-GB" sz="2400" dirty="0">
              <a:solidFill>
                <a:srgbClr val="FFFF00"/>
              </a:solidFill>
            </a:endParaRPr>
          </a:p>
          <a:p>
            <a:r>
              <a:rPr lang="en-GB" sz="2400" dirty="0"/>
              <a:t>Wing’s discussion of </a:t>
            </a:r>
            <a:r>
              <a:rPr lang="en-GB" sz="2400" b="1" dirty="0"/>
              <a:t>abstraction</a:t>
            </a:r>
            <a:r>
              <a:rPr lang="en-GB" sz="2400" dirty="0"/>
              <a:t> draws on a wide variety of concepts. </a:t>
            </a:r>
          </a:p>
          <a:p>
            <a:pPr lvl="1"/>
            <a:r>
              <a:rPr lang="en-GB" sz="2000" dirty="0"/>
              <a:t>Ignoring, hiding information, levels and layers, models and implementation. </a:t>
            </a:r>
          </a:p>
          <a:p>
            <a:pPr lvl="1"/>
            <a:endParaRPr lang="en-GB" sz="2400" dirty="0"/>
          </a:p>
          <a:p>
            <a:r>
              <a:rPr lang="en-GB" sz="2400" dirty="0"/>
              <a:t>Two kinds of abstraction: </a:t>
            </a:r>
          </a:p>
          <a:p>
            <a:pPr lvl="1"/>
            <a:r>
              <a:rPr lang="en-GB" sz="2000" dirty="0"/>
              <a:t>abstraction as modelling</a:t>
            </a:r>
          </a:p>
          <a:p>
            <a:pPr lvl="1"/>
            <a:r>
              <a:rPr lang="en-GB" sz="2000" dirty="0"/>
              <a:t>abstraction as encapsulation.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5" y="0"/>
            <a:ext cx="1647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Models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2195736" y="2852000"/>
            <a:ext cx="5533197" cy="3529328"/>
            <a:chOff x="911011" y="1340768"/>
            <a:chExt cx="7045365" cy="4619604"/>
          </a:xfrm>
        </p:grpSpPr>
        <p:grpSp>
          <p:nvGrpSpPr>
            <p:cNvPr id="117" name="Group 116"/>
            <p:cNvGrpSpPr/>
            <p:nvPr/>
          </p:nvGrpSpPr>
          <p:grpSpPr>
            <a:xfrm>
              <a:off x="911011" y="1340768"/>
              <a:ext cx="7045365" cy="4619604"/>
              <a:chOff x="911011" y="1340768"/>
              <a:chExt cx="7045365" cy="4619604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3203847" y="5517232"/>
                <a:ext cx="2152228" cy="44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Consolas" panose="020B0609020204030204" pitchFamily="49" charset="0"/>
                  </a:rPr>
                  <a:t>Verification</a:t>
                </a: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911011" y="1340768"/>
                <a:ext cx="7045365" cy="4104456"/>
                <a:chOff x="198441" y="1340768"/>
                <a:chExt cx="8343669" cy="4104456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1979711" y="2498014"/>
                  <a:ext cx="4421089" cy="294721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" name="Rounded Rectangle 3"/>
                <p:cNvSpPr/>
                <p:nvPr/>
              </p:nvSpPr>
              <p:spPr>
                <a:xfrm>
                  <a:off x="3203848" y="1340768"/>
                  <a:ext cx="1800200" cy="86409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49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accent1">
                          <a:lumMod val="75000"/>
                        </a:schemeClr>
                      </a:solidFill>
                      <a:latin typeface="Arial Narrow" panose="020B0606020202030204" pitchFamily="34" charset="0"/>
                    </a:rPr>
                    <a:t>Reality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1475656" y="3553318"/>
                  <a:ext cx="1800200" cy="86409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49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accent1">
                          <a:lumMod val="75000"/>
                        </a:schemeClr>
                      </a:solidFill>
                      <a:latin typeface="Arial Narrow" panose="020B0606020202030204" pitchFamily="34" charset="0"/>
                    </a:rPr>
                    <a:t>Computer Model</a:t>
                  </a:r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4954525" y="3573016"/>
                  <a:ext cx="1822328" cy="86409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49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accent1">
                          <a:lumMod val="75000"/>
                        </a:schemeClr>
                      </a:solidFill>
                      <a:latin typeface="Arial Narrow" panose="020B0606020202030204" pitchFamily="34" charset="0"/>
                    </a:rPr>
                    <a:t>Conceptual Model</a:t>
                  </a: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39752" y="2472942"/>
                  <a:ext cx="4160440" cy="106067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5" name="Curved Connector 24"/>
                <p:cNvCxnSpPr>
                  <a:stCxn id="4" idx="3"/>
                </p:cNvCxnSpPr>
                <p:nvPr/>
              </p:nvCxnSpPr>
              <p:spPr>
                <a:xfrm>
                  <a:off x="5004048" y="1772816"/>
                  <a:ext cx="1368152" cy="1780502"/>
                </a:xfrm>
                <a:prstGeom prst="curvedConnector2">
                  <a:avLst/>
                </a:prstGeom>
                <a:ln w="25400">
                  <a:solidFill>
                    <a:srgbClr val="FFFF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urved Connector 21"/>
                <p:cNvCxnSpPr>
                  <a:stCxn id="4" idx="1"/>
                </p:cNvCxnSpPr>
                <p:nvPr/>
              </p:nvCxnSpPr>
              <p:spPr>
                <a:xfrm rot="10800000" flipV="1">
                  <a:off x="1979712" y="1772816"/>
                  <a:ext cx="1224136" cy="1800200"/>
                </a:xfrm>
                <a:prstGeom prst="curvedConnector2">
                  <a:avLst/>
                </a:prstGeom>
                <a:ln w="25400" cap="rnd">
                  <a:solidFill>
                    <a:srgbClr val="FFFF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>
                  <a:endCxn id="8" idx="0"/>
                </p:cNvCxnSpPr>
                <p:nvPr/>
              </p:nvCxnSpPr>
              <p:spPr>
                <a:xfrm>
                  <a:off x="4355977" y="2204864"/>
                  <a:ext cx="1509713" cy="1368152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8" idx="1"/>
                  <a:endCxn id="7" idx="3"/>
                </p:cNvCxnSpPr>
                <p:nvPr/>
              </p:nvCxnSpPr>
              <p:spPr>
                <a:xfrm flipH="1" flipV="1">
                  <a:off x="3275856" y="3985366"/>
                  <a:ext cx="1678669" cy="19698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339752" y="2204864"/>
                  <a:ext cx="1584176" cy="1328756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/>
                <p:cNvSpPr txBox="1"/>
                <p:nvPr/>
              </p:nvSpPr>
              <p:spPr>
                <a:xfrm rot="2877636">
                  <a:off x="4236239" y="2733300"/>
                  <a:ext cx="2111338" cy="3280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Analysis &amp; abstraction</a:t>
                  </a: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6048772" y="2297457"/>
                  <a:ext cx="2493338" cy="443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Qualification</a:t>
                  </a: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198441" y="2308810"/>
                  <a:ext cx="1997294" cy="4431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Validation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 rot="18911154">
                  <a:off x="1802995" y="2729462"/>
                  <a:ext cx="221307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Computer Simulation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3059832" y="4335487"/>
                  <a:ext cx="215222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Further abstraction &amp; programming</a:t>
                  </a:r>
                </a:p>
              </p:txBody>
            </p:sp>
          </p:grpSp>
        </p:grpSp>
        <p:cxnSp>
          <p:nvCxnSpPr>
            <p:cNvPr id="127" name="Straight Arrow Connector 126"/>
            <p:cNvCxnSpPr/>
            <p:nvPr/>
          </p:nvCxnSpPr>
          <p:spPr>
            <a:xfrm flipH="1" flipV="1">
              <a:off x="2483768" y="4425856"/>
              <a:ext cx="43967" cy="72008"/>
            </a:xfrm>
            <a:prstGeom prst="straightConnector1">
              <a:avLst/>
            </a:prstGeom>
            <a:ln>
              <a:solidFill>
                <a:srgbClr val="FFFF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rot="-1200000" flipV="1">
              <a:off x="6021547" y="4463103"/>
              <a:ext cx="57300" cy="41215"/>
            </a:xfrm>
            <a:prstGeom prst="straightConnector1">
              <a:avLst/>
            </a:prstGeom>
            <a:ln>
              <a:solidFill>
                <a:srgbClr val="FFFF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2472634" y="3337441"/>
              <a:ext cx="72008" cy="209695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79296" cy="936104"/>
          </a:xfrm>
        </p:spPr>
        <p:txBody>
          <a:bodyPr>
            <a:noAutofit/>
          </a:bodyPr>
          <a:lstStyle/>
          <a:p>
            <a:r>
              <a:rPr lang="en-GB" sz="2400" dirty="0"/>
              <a:t>Abstraction as modelling can be understood in terms of the relationship between a part of reality and a </a:t>
            </a:r>
            <a:r>
              <a:rPr lang="en-GB" sz="2400" b="1" dirty="0"/>
              <a:t>model</a:t>
            </a:r>
            <a:r>
              <a:rPr lang="en-GB" sz="2400" dirty="0"/>
              <a:t> which represents the details of interest of this reality. </a:t>
            </a:r>
          </a:p>
          <a:p>
            <a:endParaRPr lang="en-GB" sz="2000" dirty="0"/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829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26" y="1232726"/>
            <a:ext cx="6914158" cy="5436634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Models: </a:t>
            </a:r>
            <a:r>
              <a:rPr lang="en-GB" sz="2700" dirty="0"/>
              <a:t>Locating a book in the library </a:t>
            </a:r>
            <a:endParaRPr lang="en-GB" sz="27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5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8579296" cy="936104"/>
          </a:xfrm>
        </p:spPr>
        <p:txBody>
          <a:bodyPr>
            <a:noAutofit/>
          </a:bodyPr>
          <a:lstStyle/>
          <a:p>
            <a:r>
              <a:rPr lang="en-GB" sz="2400" dirty="0"/>
              <a:t>This model </a:t>
            </a:r>
            <a:r>
              <a:rPr lang="en-GB" sz="2400" i="1" dirty="0"/>
              <a:t>captures the essentials </a:t>
            </a:r>
          </a:p>
          <a:p>
            <a:pPr lvl="1"/>
            <a:r>
              <a:rPr lang="en-GB" sz="2000" dirty="0"/>
              <a:t>Search options for the user in locating a desired book</a:t>
            </a:r>
          </a:p>
          <a:p>
            <a:pPr lvl="1"/>
            <a:r>
              <a:rPr lang="en-GB" sz="2000" dirty="0"/>
              <a:t>Physical location of the book</a:t>
            </a:r>
          </a:p>
          <a:p>
            <a:pPr lvl="1"/>
            <a:endParaRPr lang="en-GB" sz="2000" i="1" dirty="0"/>
          </a:p>
          <a:p>
            <a:r>
              <a:rPr lang="en-GB" sz="2400" i="1" dirty="0"/>
              <a:t>Ignores certain details </a:t>
            </a:r>
          </a:p>
          <a:p>
            <a:pPr lvl="1"/>
            <a:r>
              <a:rPr lang="en-GB" sz="2000" dirty="0"/>
              <a:t>Computer availability</a:t>
            </a:r>
          </a:p>
          <a:p>
            <a:pPr lvl="1"/>
            <a:r>
              <a:rPr lang="en-GB" sz="2000"/>
              <a:t>What/where </a:t>
            </a:r>
            <a:r>
              <a:rPr lang="en-GB" sz="2000" dirty="0"/>
              <a:t>is Leeds Beckett Discover</a:t>
            </a:r>
          </a:p>
          <a:p>
            <a:endParaRPr lang="en-GB" sz="2400" dirty="0"/>
          </a:p>
          <a:p>
            <a:r>
              <a:rPr lang="en-GB" sz="2400" dirty="0"/>
              <a:t>In other words, the irrelevant details are not reflected by the structure of the data that the algorithm works with.</a:t>
            </a:r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Models: </a:t>
            </a:r>
            <a:r>
              <a:rPr lang="en-GB" sz="2700" dirty="0"/>
              <a:t>Locating a book in the library </a:t>
            </a:r>
            <a:endParaRPr lang="en-GB" sz="27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3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Abstraction: Models</a:t>
            </a:r>
            <a:endParaRPr lang="en-GB" sz="1300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138" name="Content Placeholder 1"/>
          <p:cNvSpPr>
            <a:spLocks noGrp="1"/>
          </p:cNvSpPr>
          <p:nvPr>
            <p:ph idx="1"/>
          </p:nvPr>
        </p:nvSpPr>
        <p:spPr>
          <a:xfrm>
            <a:off x="457200" y="1484785"/>
            <a:ext cx="7931224" cy="936104"/>
          </a:xfrm>
        </p:spPr>
        <p:txBody>
          <a:bodyPr>
            <a:noAutofit/>
          </a:bodyPr>
          <a:lstStyle/>
          <a:p>
            <a:r>
              <a:rPr lang="en-GB" sz="2400" dirty="0"/>
              <a:t>An example – Data Model using </a:t>
            </a:r>
            <a:r>
              <a:rPr lang="en-GB" sz="2400" dirty="0" err="1"/>
              <a:t>PowerBI</a:t>
            </a:r>
            <a:endParaRPr lang="en-GB" sz="2400" dirty="0"/>
          </a:p>
          <a:p>
            <a:pPr lvl="1"/>
            <a:r>
              <a:rPr lang="en-GB" sz="2000" dirty="0"/>
              <a:t>Logical relationships between customer, sales, product, purchases and date tables</a:t>
            </a:r>
          </a:p>
          <a:p>
            <a:pPr>
              <a:buNone/>
            </a:pPr>
            <a:endParaRPr lang="en-GB" sz="2000" dirty="0"/>
          </a:p>
          <a:p>
            <a:pPr>
              <a:buNone/>
            </a:pPr>
            <a:r>
              <a:rPr lang="en-GB" sz="20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24944"/>
            <a:ext cx="5472608" cy="31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13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60271</TotalTime>
  <Words>985</Words>
  <Application>Microsoft Office PowerPoint</Application>
  <PresentationFormat>On-screen Show (4:3)</PresentationFormat>
  <Paragraphs>266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Narrow</vt:lpstr>
      <vt:lpstr>Arial Rounded MT Bold</vt:lpstr>
      <vt:lpstr>Calibri</vt:lpstr>
      <vt:lpstr>Consolas</vt:lpstr>
      <vt:lpstr>inherit</vt:lpstr>
      <vt:lpstr>Lucida Sans Unicode</vt:lpstr>
      <vt:lpstr>Verdana</vt:lpstr>
      <vt:lpstr>Wingdings 2</vt:lpstr>
      <vt:lpstr>Wingdings 3</vt:lpstr>
      <vt:lpstr>Concourse</vt:lpstr>
      <vt:lpstr>Fundamentals of Computer Science COMPUTATIONAL THINKING  Delving Deeper</vt:lpstr>
      <vt:lpstr>Please upload your presentation slides to MyBeckett after this lecture!</vt:lpstr>
      <vt:lpstr>Computational Thinking</vt:lpstr>
      <vt:lpstr>Four key concepts of CT</vt:lpstr>
      <vt:lpstr>Abstraction</vt:lpstr>
      <vt:lpstr>Abstraction: Models</vt:lpstr>
      <vt:lpstr>Models: Locating a book in the library </vt:lpstr>
      <vt:lpstr>Models: Locating a book in the library </vt:lpstr>
      <vt:lpstr>Abstraction: Models</vt:lpstr>
      <vt:lpstr>Abstraction: Encapsulation</vt:lpstr>
      <vt:lpstr>Abstraction: Encapsulation</vt:lpstr>
      <vt:lpstr>Abstraction: Encapsulation</vt:lpstr>
      <vt:lpstr>Abstraction: Encapsulation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5 Important Algorithms in Tech </vt:lpstr>
      <vt:lpstr>More key concepts next week!</vt:lpstr>
    </vt:vector>
  </TitlesOfParts>
  <Company>Leeds Metropolitan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Ethics</dc:title>
  <dc:creator>Earle</dc:creator>
  <cp:lastModifiedBy>Soosay, Mekala</cp:lastModifiedBy>
  <cp:revision>297</cp:revision>
  <cp:lastPrinted>2018-11-06T12:48:15Z</cp:lastPrinted>
  <dcterms:created xsi:type="dcterms:W3CDTF">2010-11-29T16:50:47Z</dcterms:created>
  <dcterms:modified xsi:type="dcterms:W3CDTF">2019-09-19T16:34:50Z</dcterms:modified>
</cp:coreProperties>
</file>